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Poppins" charset="1" panose="00000500000000000000"/>
      <p:regular r:id="rId37"/>
    </p:embeddedFont>
    <p:embeddedFont>
      <p:font typeface="Codec Pro Bold" charset="1" panose="00000600000000000000"/>
      <p:regular r:id="rId38"/>
    </p:embeddedFont>
    <p:embeddedFont>
      <p:font typeface="League Spartan" charset="1" panose="00000800000000000000"/>
      <p:regular r:id="rId39"/>
    </p:embeddedFont>
    <p:embeddedFont>
      <p:font typeface="Poppins Bold" charset="1" panose="00000800000000000000"/>
      <p:regular r:id="rId40"/>
    </p:embeddedFont>
    <p:embeddedFont>
      <p:font typeface="Lato" charset="1" panose="020F0502020204030203"/>
      <p:regular r:id="rId41"/>
    </p:embeddedFont>
    <p:embeddedFont>
      <p:font typeface="Lato Bold" charset="1" panose="020F05020202040302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504"/>
        </a:solidFill>
      </p:bgPr>
    </p:bg>
    <p:spTree>
      <p:nvGrpSpPr>
        <p:cNvPr id="1" name=""/>
        <p:cNvGrpSpPr/>
        <p:nvPr/>
      </p:nvGrpSpPr>
      <p:grpSpPr>
        <a:xfrm>
          <a:off x="0" y="0"/>
          <a:ext cx="0" cy="0"/>
          <a:chOff x="0" y="0"/>
          <a:chExt cx="0" cy="0"/>
        </a:xfrm>
      </p:grpSpPr>
      <p:sp>
        <p:nvSpPr>
          <p:cNvPr name="Freeform 2" id="2"/>
          <p:cNvSpPr/>
          <p:nvPr/>
        </p:nvSpPr>
        <p:spPr>
          <a:xfrm flipH="false" flipV="false" rot="0">
            <a:off x="663502" y="289333"/>
            <a:ext cx="2947730" cy="3059295"/>
          </a:xfrm>
          <a:custGeom>
            <a:avLst/>
            <a:gdLst/>
            <a:ahLst/>
            <a:cxnLst/>
            <a:rect r="r" b="b" t="t" l="l"/>
            <a:pathLst>
              <a:path h="3059295" w="2947730">
                <a:moveTo>
                  <a:pt x="0" y="0"/>
                </a:moveTo>
                <a:lnTo>
                  <a:pt x="2947730" y="0"/>
                </a:lnTo>
                <a:lnTo>
                  <a:pt x="2947730" y="3059295"/>
                </a:lnTo>
                <a:lnTo>
                  <a:pt x="0" y="3059295"/>
                </a:lnTo>
                <a:lnTo>
                  <a:pt x="0" y="0"/>
                </a:lnTo>
                <a:close/>
              </a:path>
            </a:pathLst>
          </a:custGeom>
          <a:blipFill>
            <a:blip r:embed="rId2"/>
            <a:stretch>
              <a:fillRect l="0" t="0" r="-3784" b="0"/>
            </a:stretch>
          </a:blipFill>
          <a:ln w="171450" cap="rnd">
            <a:solidFill>
              <a:srgbClr val="F5F6F5"/>
            </a:solidFill>
            <a:prstDash val="solid"/>
            <a:round/>
          </a:ln>
        </p:spPr>
      </p:sp>
      <p:sp>
        <p:nvSpPr>
          <p:cNvPr name="Freeform 3" id="3"/>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3"/>
            <a:stretch>
              <a:fillRect l="0" t="-501" r="0" b="0"/>
            </a:stretch>
          </a:blipFill>
        </p:spPr>
      </p:sp>
      <p:sp>
        <p:nvSpPr>
          <p:cNvPr name="TextBox 4" id="4"/>
          <p:cNvSpPr txBox="true"/>
          <p:nvPr/>
        </p:nvSpPr>
        <p:spPr>
          <a:xfrm rot="0">
            <a:off x="663502" y="8515016"/>
            <a:ext cx="11044590" cy="373310"/>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our AI Workshop, highlighting the content details.</a:t>
            </a:r>
          </a:p>
        </p:txBody>
      </p:sp>
      <p:sp>
        <p:nvSpPr>
          <p:cNvPr name="TextBox 5" id="5"/>
          <p:cNvSpPr txBox="true"/>
          <p:nvPr/>
        </p:nvSpPr>
        <p:spPr>
          <a:xfrm rot="0">
            <a:off x="663502" y="5695388"/>
            <a:ext cx="14777222" cy="1571897"/>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AI Workshop</a:t>
            </a:r>
          </a:p>
        </p:txBody>
      </p:sp>
      <p:sp>
        <p:nvSpPr>
          <p:cNvPr name="TextBox 6" id="6"/>
          <p:cNvSpPr txBox="true"/>
          <p:nvPr/>
        </p:nvSpPr>
        <p:spPr>
          <a:xfrm rot="0">
            <a:off x="663502" y="3646242"/>
            <a:ext cx="9209333" cy="629921"/>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League Spartan"/>
                <a:ea typeface="League Spartan"/>
                <a:cs typeface="League Spartan"/>
                <a:sym typeface="League Spartan"/>
              </a:rPr>
              <a:t>MSP Tech Club - Helwan University</a:t>
            </a:r>
          </a:p>
        </p:txBody>
      </p:sp>
      <p:sp>
        <p:nvSpPr>
          <p:cNvPr name="Freeform 7" id="7"/>
          <p:cNvSpPr/>
          <p:nvPr/>
        </p:nvSpPr>
        <p:spPr>
          <a:xfrm flipH="false" flipV="false" rot="0">
            <a:off x="663502" y="289333"/>
            <a:ext cx="2947730" cy="3059295"/>
          </a:xfrm>
          <a:custGeom>
            <a:avLst/>
            <a:gdLst/>
            <a:ahLst/>
            <a:cxnLst/>
            <a:rect r="r" b="b" t="t" l="l"/>
            <a:pathLst>
              <a:path h="3059295" w="2947730">
                <a:moveTo>
                  <a:pt x="0" y="0"/>
                </a:moveTo>
                <a:lnTo>
                  <a:pt x="2947730" y="0"/>
                </a:lnTo>
                <a:lnTo>
                  <a:pt x="2947730" y="3059295"/>
                </a:lnTo>
                <a:lnTo>
                  <a:pt x="0" y="3059295"/>
                </a:lnTo>
                <a:lnTo>
                  <a:pt x="0" y="0"/>
                </a:lnTo>
                <a:close/>
              </a:path>
            </a:pathLst>
          </a:custGeom>
          <a:blipFill>
            <a:blip r:embed="rId2"/>
            <a:stretch>
              <a:fillRect l="0" t="0" r="-3784" b="0"/>
            </a:stretch>
          </a:blipFill>
          <a:ln w="171450" cap="rnd">
            <a:solidFill>
              <a:srgbClr val="F5F6F5"/>
            </a:solidFill>
            <a:prstDash val="solid"/>
            <a:round/>
          </a:ln>
        </p:spPr>
      </p:sp>
      <p:sp>
        <p:nvSpPr>
          <p:cNvPr name="Freeform 8" id="8"/>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3"/>
            <a:stretch>
              <a:fillRect l="0" t="-501" r="0" b="0"/>
            </a:stretch>
          </a:blipFill>
        </p:spPr>
      </p:sp>
      <p:sp>
        <p:nvSpPr>
          <p:cNvPr name="TextBox 9" id="9"/>
          <p:cNvSpPr txBox="true"/>
          <p:nvPr/>
        </p:nvSpPr>
        <p:spPr>
          <a:xfrm rot="0">
            <a:off x="663502" y="8515016"/>
            <a:ext cx="11044590" cy="373310"/>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ea typeface="Poppins"/>
                <a:cs typeface="Poppins"/>
                <a:sym typeface="Poppins"/>
              </a:rPr>
              <a:t>This presentation will introduce our AI Workshop, highlighting the content details.</a:t>
            </a:r>
          </a:p>
        </p:txBody>
      </p:sp>
      <p:sp>
        <p:nvSpPr>
          <p:cNvPr name="TextBox 10" id="10"/>
          <p:cNvSpPr txBox="true"/>
          <p:nvPr/>
        </p:nvSpPr>
        <p:spPr>
          <a:xfrm rot="0">
            <a:off x="663502" y="5695388"/>
            <a:ext cx="14777222" cy="1571897"/>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AI Workshop</a:t>
            </a:r>
          </a:p>
        </p:txBody>
      </p:sp>
      <p:sp>
        <p:nvSpPr>
          <p:cNvPr name="TextBox 11" id="11"/>
          <p:cNvSpPr txBox="true"/>
          <p:nvPr/>
        </p:nvSpPr>
        <p:spPr>
          <a:xfrm rot="0">
            <a:off x="663502" y="3646242"/>
            <a:ext cx="9209333" cy="629921"/>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League Spartan"/>
                <a:ea typeface="League Spartan"/>
                <a:cs typeface="League Spartan"/>
                <a:sym typeface="League Spartan"/>
              </a:rPr>
              <a:t>MSP Tech Club - Helwan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50018" y="0"/>
            <a:ext cx="7888428" cy="10227788"/>
          </a:xfrm>
          <a:custGeom>
            <a:avLst/>
            <a:gdLst/>
            <a:ahLst/>
            <a:cxnLst/>
            <a:rect r="r" b="b" t="t" l="l"/>
            <a:pathLst>
              <a:path h="10227788" w="7888428">
                <a:moveTo>
                  <a:pt x="0" y="0"/>
                </a:moveTo>
                <a:lnTo>
                  <a:pt x="7888428" y="0"/>
                </a:lnTo>
                <a:lnTo>
                  <a:pt x="7888428" y="10227788"/>
                </a:lnTo>
                <a:lnTo>
                  <a:pt x="0" y="10227788"/>
                </a:lnTo>
                <a:lnTo>
                  <a:pt x="0" y="0"/>
                </a:lnTo>
                <a:close/>
              </a:path>
            </a:pathLst>
          </a:custGeom>
          <a:blipFill>
            <a:blip r:embed="rId6"/>
            <a:stretch>
              <a:fillRect l="0" t="0" r="-59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0" y="34290"/>
            <a:ext cx="18288000" cy="10218420"/>
          </a:xfrm>
          <a:custGeom>
            <a:avLst/>
            <a:gdLst/>
            <a:ahLst/>
            <a:cxnLst/>
            <a:rect r="r" b="b" t="t" l="l"/>
            <a:pathLst>
              <a:path h="10218420" w="18288000">
                <a:moveTo>
                  <a:pt x="0" y="0"/>
                </a:moveTo>
                <a:lnTo>
                  <a:pt x="18288000" y="0"/>
                </a:lnTo>
                <a:lnTo>
                  <a:pt x="18288000" y="10218420"/>
                </a:lnTo>
                <a:lnTo>
                  <a:pt x="0" y="1021842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27238" y="2337965"/>
            <a:ext cx="11318001" cy="3360204"/>
          </a:xfrm>
          <a:prstGeom prst="rect">
            <a:avLst/>
          </a:prstGeom>
        </p:spPr>
        <p:txBody>
          <a:bodyPr anchor="t" rtlCol="false" tIns="0" lIns="0" bIns="0" rIns="0">
            <a:spAutoFit/>
          </a:bodyPr>
          <a:lstStyle/>
          <a:p>
            <a:pPr algn="l">
              <a:lnSpc>
                <a:spcPts val="12689"/>
              </a:lnSpc>
            </a:pPr>
            <a:r>
              <a:rPr lang="en-US" sz="11536" b="true">
                <a:solidFill>
                  <a:srgbClr val="FBF9F1"/>
                </a:solidFill>
                <a:latin typeface="Poppins Bold"/>
                <a:ea typeface="Poppins Bold"/>
                <a:cs typeface="Poppins Bold"/>
                <a:sym typeface="Poppins Bold"/>
              </a:rPr>
              <a:t>NORMAL EQUATION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272018" y="0"/>
            <a:ext cx="18832037" cy="10287000"/>
          </a:xfrm>
          <a:custGeom>
            <a:avLst/>
            <a:gdLst/>
            <a:ahLst/>
            <a:cxnLst/>
            <a:rect r="r" b="b" t="t" l="l"/>
            <a:pathLst>
              <a:path h="10287000" w="18832037">
                <a:moveTo>
                  <a:pt x="0" y="0"/>
                </a:moveTo>
                <a:lnTo>
                  <a:pt x="18832036" y="0"/>
                </a:lnTo>
                <a:lnTo>
                  <a:pt x="18832036" y="10287000"/>
                </a:lnTo>
                <a:lnTo>
                  <a:pt x="0" y="1028700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sp>
        <p:nvSpPr>
          <p:cNvPr name="Freeform 3" id="3"/>
          <p:cNvSpPr/>
          <p:nvPr/>
        </p:nvSpPr>
        <p:spPr>
          <a:xfrm flipH="false" flipV="false" rot="0">
            <a:off x="1432323" y="2742130"/>
            <a:ext cx="15826977" cy="7141923"/>
          </a:xfrm>
          <a:custGeom>
            <a:avLst/>
            <a:gdLst/>
            <a:ahLst/>
            <a:cxnLst/>
            <a:rect r="r" b="b" t="t" l="l"/>
            <a:pathLst>
              <a:path h="7141923" w="15826977">
                <a:moveTo>
                  <a:pt x="0" y="0"/>
                </a:moveTo>
                <a:lnTo>
                  <a:pt x="15826977" y="0"/>
                </a:lnTo>
                <a:lnTo>
                  <a:pt x="15826977" y="7141923"/>
                </a:lnTo>
                <a:lnTo>
                  <a:pt x="0" y="7141923"/>
                </a:lnTo>
                <a:lnTo>
                  <a:pt x="0" y="0"/>
                </a:lnTo>
                <a:close/>
              </a:path>
            </a:pathLst>
          </a:custGeom>
          <a:blipFill>
            <a:blip r:embed="rId3"/>
            <a:stretch>
              <a:fillRect l="0" t="0" r="0" b="0"/>
            </a:stretch>
          </a:blipFill>
        </p:spPr>
      </p:sp>
      <p:sp>
        <p:nvSpPr>
          <p:cNvPr name="TextBox 4" id="4"/>
          <p:cNvSpPr txBox="true"/>
          <p:nvPr/>
        </p:nvSpPr>
        <p:spPr>
          <a:xfrm rot="0">
            <a:off x="0" y="362743"/>
            <a:ext cx="18869412" cy="214947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WE USE THE NORMAL EQUATION TO CALCULATE THE OPTIMAL WEIGHTS WHICH LEEDS US TO THE GLOBAL MINIMUM IN ONE STEP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747346" y="0"/>
            <a:ext cx="19782692" cy="10287000"/>
          </a:xfrm>
          <a:custGeom>
            <a:avLst/>
            <a:gdLst/>
            <a:ahLst/>
            <a:cxnLst/>
            <a:rect r="r" b="b" t="t" l="l"/>
            <a:pathLst>
              <a:path h="10287000" w="19782692">
                <a:moveTo>
                  <a:pt x="0" y="0"/>
                </a:moveTo>
                <a:lnTo>
                  <a:pt x="19782692" y="0"/>
                </a:lnTo>
                <a:lnTo>
                  <a:pt x="19782692" y="10287000"/>
                </a:lnTo>
                <a:lnTo>
                  <a:pt x="0" y="10287000"/>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715222" y="1219059"/>
            <a:ext cx="20745417" cy="7848883"/>
          </a:xfrm>
          <a:custGeom>
            <a:avLst/>
            <a:gdLst/>
            <a:ahLst/>
            <a:cxnLst/>
            <a:rect r="r" b="b" t="t" l="l"/>
            <a:pathLst>
              <a:path h="7848883" w="20745417">
                <a:moveTo>
                  <a:pt x="0" y="0"/>
                </a:moveTo>
                <a:lnTo>
                  <a:pt x="20745417" y="0"/>
                </a:lnTo>
                <a:lnTo>
                  <a:pt x="20745417" y="7848882"/>
                </a:lnTo>
                <a:lnTo>
                  <a:pt x="0" y="7848882"/>
                </a:lnTo>
                <a:lnTo>
                  <a:pt x="0" y="0"/>
                </a:lnTo>
                <a:close/>
              </a:path>
            </a:pathLst>
          </a:custGeom>
          <a:blipFill>
            <a:blip r:embed="rId3"/>
            <a:stretch>
              <a:fillRect l="-445" t="0" r="-445"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1929809" y="0"/>
            <a:ext cx="23011101" cy="10387637"/>
          </a:xfrm>
          <a:custGeom>
            <a:avLst/>
            <a:gdLst/>
            <a:ahLst/>
            <a:cxnLst/>
            <a:rect r="r" b="b" t="t" l="l"/>
            <a:pathLst>
              <a:path h="10387637" w="23011101">
                <a:moveTo>
                  <a:pt x="0" y="0"/>
                </a:moveTo>
                <a:lnTo>
                  <a:pt x="23011102" y="0"/>
                </a:lnTo>
                <a:lnTo>
                  <a:pt x="23011102" y="10387637"/>
                </a:lnTo>
                <a:lnTo>
                  <a:pt x="0" y="10387637"/>
                </a:lnTo>
                <a:lnTo>
                  <a:pt x="0" y="0"/>
                </a:lnTo>
                <a:close/>
              </a:path>
            </a:pathLst>
          </a:custGeom>
          <a:blipFill>
            <a:blip r:embed="rId3"/>
            <a:stretch>
              <a:fillRect l="0" t="-2058" r="0" b="-2058"/>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447608" y="0"/>
            <a:ext cx="19352492" cy="10377774"/>
          </a:xfrm>
          <a:custGeom>
            <a:avLst/>
            <a:gdLst/>
            <a:ahLst/>
            <a:cxnLst/>
            <a:rect r="r" b="b" t="t" l="l"/>
            <a:pathLst>
              <a:path h="10377774" w="19352492">
                <a:moveTo>
                  <a:pt x="0" y="0"/>
                </a:moveTo>
                <a:lnTo>
                  <a:pt x="19352492" y="0"/>
                </a:lnTo>
                <a:lnTo>
                  <a:pt x="19352492" y="10377774"/>
                </a:lnTo>
                <a:lnTo>
                  <a:pt x="0" y="10377774"/>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1362078" y="0"/>
            <a:ext cx="20831159" cy="10467657"/>
          </a:xfrm>
          <a:custGeom>
            <a:avLst/>
            <a:gdLst/>
            <a:ahLst/>
            <a:cxnLst/>
            <a:rect r="r" b="b" t="t" l="l"/>
            <a:pathLst>
              <a:path h="10467657" w="20831159">
                <a:moveTo>
                  <a:pt x="0" y="0"/>
                </a:moveTo>
                <a:lnTo>
                  <a:pt x="20831159" y="0"/>
                </a:lnTo>
                <a:lnTo>
                  <a:pt x="20831159" y="10467657"/>
                </a:lnTo>
                <a:lnTo>
                  <a:pt x="0" y="1046765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251523" y="-2395306"/>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TABLE OF CONTENTS</a:t>
            </a:r>
          </a:p>
        </p:txBody>
      </p:sp>
      <p:sp>
        <p:nvSpPr>
          <p:cNvPr name="TextBox 9" id="9"/>
          <p:cNvSpPr txBox="true"/>
          <p:nvPr/>
        </p:nvSpPr>
        <p:spPr>
          <a:xfrm rot="0">
            <a:off x="2224052" y="3934895"/>
            <a:ext cx="5441644" cy="8604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Pearson correlation coefficient and  Simple Linear Regression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Gradient Descent</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Data Normalization</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Backward Elimination</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Multi Regression</a:t>
            </a:r>
          </a:p>
        </p:txBody>
      </p:sp>
      <p:sp>
        <p:nvSpPr>
          <p:cNvPr name="TextBox 18" id="18"/>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9621293" y="3935958"/>
            <a:ext cx="5441644" cy="8604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Normal equation and Polynomial Regression with Python</a:t>
            </a:r>
          </a:p>
        </p:txBody>
      </p:sp>
      <p:sp>
        <p:nvSpPr>
          <p:cNvPr name="TextBox 20" id="20"/>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621293"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Overfitting and underfitting</a:t>
            </a:r>
          </a:p>
        </p:txBody>
      </p:sp>
      <p:sp>
        <p:nvSpPr>
          <p:cNvPr name="TextBox 22" id="22"/>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Lasso and Ridge Regression</a:t>
            </a:r>
          </a:p>
        </p:txBody>
      </p:sp>
      <p:sp>
        <p:nvSpPr>
          <p:cNvPr name="TextBox 24" id="24"/>
          <p:cNvSpPr txBox="true"/>
          <p:nvPr/>
        </p:nvSpPr>
        <p:spPr>
          <a:xfrm rot="0">
            <a:off x="8922767" y="62113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
        <p:nvSpPr>
          <p:cNvPr name="TextBox 25" id="25"/>
          <p:cNvSpPr txBox="true"/>
          <p:nvPr/>
        </p:nvSpPr>
        <p:spPr>
          <a:xfrm rot="0">
            <a:off x="9621293" y="73480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 Regularization</a:t>
            </a:r>
          </a:p>
        </p:txBody>
      </p:sp>
      <p:sp>
        <p:nvSpPr>
          <p:cNvPr name="TextBox 26" id="26"/>
          <p:cNvSpPr txBox="true"/>
          <p:nvPr/>
        </p:nvSpPr>
        <p:spPr>
          <a:xfrm rot="0">
            <a:off x="8922767" y="73480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9</a:t>
            </a:r>
          </a:p>
        </p:txBody>
      </p:sp>
      <p:sp>
        <p:nvSpPr>
          <p:cNvPr name="TextBox 27" id="27"/>
          <p:cNvSpPr txBox="true"/>
          <p:nvPr/>
        </p:nvSpPr>
        <p:spPr>
          <a:xfrm rot="0">
            <a:off x="9621293" y="8484683"/>
            <a:ext cx="5441644" cy="860425"/>
          </a:xfrm>
          <a:prstGeom prst="rect">
            <a:avLst/>
          </a:prstGeom>
        </p:spPr>
        <p:txBody>
          <a:bodyPr anchor="t" rtlCol="false" tIns="0" lIns="0" bIns="0" rIns="0">
            <a:spAutoFit/>
          </a:bodyPr>
          <a:lstStyle/>
          <a:p>
            <a:pPr algn="l">
              <a:lnSpc>
                <a:spcPts val="3499"/>
              </a:lnSpc>
            </a:pPr>
            <a:r>
              <a:rPr lang="en-US" sz="2499">
                <a:solidFill>
                  <a:srgbClr val="E5E1DA"/>
                </a:solidFill>
                <a:latin typeface="Lato"/>
                <a:ea typeface="Lato"/>
                <a:cs typeface="Lato"/>
                <a:sym typeface="Lato"/>
              </a:rPr>
              <a:t> Feature selection by Lasso Regression</a:t>
            </a:r>
          </a:p>
          <a:p>
            <a:pPr algn="l">
              <a:lnSpc>
                <a:spcPts val="3499"/>
              </a:lnSpc>
              <a:spcBef>
                <a:spcPct val="0"/>
              </a:spcBef>
            </a:pPr>
          </a:p>
        </p:txBody>
      </p:sp>
      <p:sp>
        <p:nvSpPr>
          <p:cNvPr name="TextBox 28" id="28"/>
          <p:cNvSpPr txBox="true"/>
          <p:nvPr/>
        </p:nvSpPr>
        <p:spPr>
          <a:xfrm rot="0">
            <a:off x="8922767" y="84846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568358" y="2169091"/>
            <a:ext cx="19031605" cy="5828429"/>
          </a:xfrm>
          <a:custGeom>
            <a:avLst/>
            <a:gdLst/>
            <a:ahLst/>
            <a:cxnLst/>
            <a:rect r="r" b="b" t="t" l="l"/>
            <a:pathLst>
              <a:path h="5828429" w="19031605">
                <a:moveTo>
                  <a:pt x="0" y="0"/>
                </a:moveTo>
                <a:lnTo>
                  <a:pt x="19031605" y="0"/>
                </a:lnTo>
                <a:lnTo>
                  <a:pt x="19031605" y="5828429"/>
                </a:lnTo>
                <a:lnTo>
                  <a:pt x="0" y="5828429"/>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841384" y="662559"/>
            <a:ext cx="19970768" cy="8961882"/>
          </a:xfrm>
          <a:custGeom>
            <a:avLst/>
            <a:gdLst/>
            <a:ahLst/>
            <a:cxnLst/>
            <a:rect r="r" b="b" t="t" l="l"/>
            <a:pathLst>
              <a:path h="8961882" w="19970768">
                <a:moveTo>
                  <a:pt x="0" y="0"/>
                </a:moveTo>
                <a:lnTo>
                  <a:pt x="19970768" y="0"/>
                </a:lnTo>
                <a:lnTo>
                  <a:pt x="19970768" y="8961882"/>
                </a:lnTo>
                <a:lnTo>
                  <a:pt x="0" y="8961882"/>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0" y="-22860"/>
            <a:ext cx="18288000" cy="10332720"/>
          </a:xfrm>
          <a:custGeom>
            <a:avLst/>
            <a:gdLst/>
            <a:ahLst/>
            <a:cxnLst/>
            <a:rect r="r" b="b" t="t" l="l"/>
            <a:pathLst>
              <a:path h="10332720" w="18288000">
                <a:moveTo>
                  <a:pt x="0" y="0"/>
                </a:moveTo>
                <a:lnTo>
                  <a:pt x="18288000" y="0"/>
                </a:lnTo>
                <a:lnTo>
                  <a:pt x="18288000" y="10332720"/>
                </a:lnTo>
                <a:lnTo>
                  <a:pt x="0" y="10332720"/>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0" y="1074420"/>
            <a:ext cx="18288000" cy="8138160"/>
          </a:xfrm>
          <a:custGeom>
            <a:avLst/>
            <a:gdLst/>
            <a:ahLst/>
            <a:cxnLst/>
            <a:rect r="r" b="b" t="t" l="l"/>
            <a:pathLst>
              <a:path h="8138160" w="18288000">
                <a:moveTo>
                  <a:pt x="0" y="0"/>
                </a:moveTo>
                <a:lnTo>
                  <a:pt x="18288000" y="0"/>
                </a:lnTo>
                <a:lnTo>
                  <a:pt x="18288000" y="8138160"/>
                </a:lnTo>
                <a:lnTo>
                  <a:pt x="0" y="8138160"/>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186612" y="0"/>
            <a:ext cx="18661224" cy="10287000"/>
          </a:xfrm>
          <a:custGeom>
            <a:avLst/>
            <a:gdLst/>
            <a:ahLst/>
            <a:cxnLst/>
            <a:rect r="r" b="b" t="t" l="l"/>
            <a:pathLst>
              <a:path h="10287000" w="18661224">
                <a:moveTo>
                  <a:pt x="0" y="0"/>
                </a:moveTo>
                <a:lnTo>
                  <a:pt x="18661224" y="0"/>
                </a:lnTo>
                <a:lnTo>
                  <a:pt x="18661224" y="10287000"/>
                </a:lnTo>
                <a:lnTo>
                  <a:pt x="0" y="1028700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629872" y="0"/>
            <a:ext cx="19547743" cy="10287000"/>
          </a:xfrm>
          <a:custGeom>
            <a:avLst/>
            <a:gdLst/>
            <a:ahLst/>
            <a:cxnLst/>
            <a:rect r="r" b="b" t="t" l="l"/>
            <a:pathLst>
              <a:path h="10287000" w="19547743">
                <a:moveTo>
                  <a:pt x="0" y="0"/>
                </a:moveTo>
                <a:lnTo>
                  <a:pt x="19547744" y="0"/>
                </a:lnTo>
                <a:lnTo>
                  <a:pt x="19547744" y="10287000"/>
                </a:lnTo>
                <a:lnTo>
                  <a:pt x="0" y="10287000"/>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425302" y="0"/>
            <a:ext cx="19138605" cy="10287000"/>
          </a:xfrm>
          <a:custGeom>
            <a:avLst/>
            <a:gdLst/>
            <a:ahLst/>
            <a:cxnLst/>
            <a:rect r="r" b="b" t="t" l="l"/>
            <a:pathLst>
              <a:path h="10287000" w="19138605">
                <a:moveTo>
                  <a:pt x="0" y="0"/>
                </a:moveTo>
                <a:lnTo>
                  <a:pt x="19138604" y="0"/>
                </a:lnTo>
                <a:lnTo>
                  <a:pt x="19138604" y="10287000"/>
                </a:lnTo>
                <a:lnTo>
                  <a:pt x="0" y="10287000"/>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82009" y="0"/>
            <a:ext cx="18452018" cy="10287000"/>
          </a:xfrm>
          <a:custGeom>
            <a:avLst/>
            <a:gdLst/>
            <a:ahLst/>
            <a:cxnLst/>
            <a:rect r="r" b="b" t="t" l="l"/>
            <a:pathLst>
              <a:path h="10287000" w="18452018">
                <a:moveTo>
                  <a:pt x="0" y="0"/>
                </a:moveTo>
                <a:lnTo>
                  <a:pt x="18452018" y="0"/>
                </a:lnTo>
                <a:lnTo>
                  <a:pt x="18452018" y="10287000"/>
                </a:lnTo>
                <a:lnTo>
                  <a:pt x="0" y="10287000"/>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229121" y="0"/>
            <a:ext cx="18746241" cy="10287000"/>
          </a:xfrm>
          <a:custGeom>
            <a:avLst/>
            <a:gdLst/>
            <a:ahLst/>
            <a:cxnLst/>
            <a:rect r="r" b="b" t="t" l="l"/>
            <a:pathLst>
              <a:path h="10287000" w="18746241">
                <a:moveTo>
                  <a:pt x="0" y="0"/>
                </a:moveTo>
                <a:lnTo>
                  <a:pt x="18746242" y="0"/>
                </a:lnTo>
                <a:lnTo>
                  <a:pt x="18746242" y="10287000"/>
                </a:lnTo>
                <a:lnTo>
                  <a:pt x="0" y="1028700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482999"/>
            <a:ext cx="12577332" cy="8137251"/>
            <a:chOff x="0" y="0"/>
            <a:chExt cx="3312548" cy="2143144"/>
          </a:xfrm>
        </p:grpSpPr>
        <p:sp>
          <p:nvSpPr>
            <p:cNvPr name="Freeform 3" id="3"/>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Freeform 6" id="6"/>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683564" y="5503999"/>
            <a:ext cx="9267604" cy="155384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ML is a form of Artificial Intelligence (AI) that teaches computers to think in a similar way to how humans do: Learning and improving upon past experiences. It works by exploring data and identifying patterns, and involves minimal human intervention</a:t>
            </a:r>
          </a:p>
        </p:txBody>
      </p:sp>
      <p:sp>
        <p:nvSpPr>
          <p:cNvPr name="TextBox 8" id="8"/>
          <p:cNvSpPr txBox="true"/>
          <p:nvPr/>
        </p:nvSpPr>
        <p:spPr>
          <a:xfrm rot="0">
            <a:off x="2169152" y="3101654"/>
            <a:ext cx="8043479" cy="1892300"/>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WHAT IS MACHINE LEARNING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sp>
        <p:nvSpPr>
          <p:cNvPr name="Freeform 3" id="3"/>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sp>
        <p:nvSpPr>
          <p:cNvPr name="Freeform 4" id="4"/>
          <p:cNvSpPr/>
          <p:nvPr/>
        </p:nvSpPr>
        <p:spPr>
          <a:xfrm flipH="false" flipV="false" rot="0">
            <a:off x="-676525" y="0"/>
            <a:ext cx="19874037" cy="10409027"/>
          </a:xfrm>
          <a:custGeom>
            <a:avLst/>
            <a:gdLst/>
            <a:ahLst/>
            <a:cxnLst/>
            <a:rect r="r" b="b" t="t" l="l"/>
            <a:pathLst>
              <a:path h="10409027" w="19874037">
                <a:moveTo>
                  <a:pt x="0" y="0"/>
                </a:moveTo>
                <a:lnTo>
                  <a:pt x="19874037" y="0"/>
                </a:lnTo>
                <a:lnTo>
                  <a:pt x="19874037" y="10409027"/>
                </a:lnTo>
                <a:lnTo>
                  <a:pt x="0" y="10409027"/>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TextBox 3" id="3"/>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4" id="4"/>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MSP AI Committee </a:t>
            </a:r>
          </a:p>
        </p:txBody>
      </p:sp>
      <p:sp>
        <p:nvSpPr>
          <p:cNvPr name="TextBox 5" id="5"/>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1-Supervised Learning</a:t>
            </a:r>
          </a:p>
        </p:txBody>
      </p:sp>
      <p:sp>
        <p:nvSpPr>
          <p:cNvPr name="TextBox 11" id="11"/>
          <p:cNvSpPr txBox="true"/>
          <p:nvPr/>
        </p:nvSpPr>
        <p:spPr>
          <a:xfrm rot="0">
            <a:off x="9798106" y="1631944"/>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In Supervised Learning, a machine is trained using 'labeled' data Datasets are said to be labeled when they contain both input and output parameters. In other words, the data has already been tagged with the correct answer .</a:t>
            </a:r>
          </a:p>
        </p:txBody>
      </p:sp>
      <p:sp>
        <p:nvSpPr>
          <p:cNvPr name="TextBox 12" id="12"/>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IT CONSISTS OF THREE TYPE : </a:t>
            </a:r>
          </a:p>
        </p:txBody>
      </p:sp>
      <p:sp>
        <p:nvSpPr>
          <p:cNvPr name="TextBox 13" id="13"/>
          <p:cNvSpPr txBox="true"/>
          <p:nvPr/>
        </p:nvSpPr>
        <p:spPr>
          <a:xfrm rot="0">
            <a:off x="9798106" y="3995893"/>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2-Unsupervised Learning </a:t>
            </a:r>
          </a:p>
        </p:txBody>
      </p:sp>
      <p:sp>
        <p:nvSpPr>
          <p:cNvPr name="TextBox 14" id="14"/>
          <p:cNvSpPr txBox="true"/>
          <p:nvPr/>
        </p:nvSpPr>
        <p:spPr>
          <a:xfrm rot="0">
            <a:off x="9798106" y="4755988"/>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Uses machine learning algorithms to analyze and cluster unlabeled datasets. These algorithms discover hidden patterns or data groupings without the need for human intervention .</a:t>
            </a:r>
          </a:p>
        </p:txBody>
      </p:sp>
      <p:sp>
        <p:nvSpPr>
          <p:cNvPr name="TextBox 15" id="15"/>
          <p:cNvSpPr txBox="true"/>
          <p:nvPr/>
        </p:nvSpPr>
        <p:spPr>
          <a:xfrm rot="0">
            <a:off x="9798106" y="749141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3-Reinforcement Learning</a:t>
            </a:r>
          </a:p>
        </p:txBody>
      </p:sp>
      <p:sp>
        <p:nvSpPr>
          <p:cNvPr name="TextBox 16" id="16"/>
          <p:cNvSpPr txBox="true"/>
          <p:nvPr/>
        </p:nvSpPr>
        <p:spPr>
          <a:xfrm rot="0">
            <a:off x="9798106" y="8251507"/>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RL is a type of machine learning technique that enables an agent to learn in an interactive environment by trial and error using feedback from its own actions and experiences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2306640" y="3649258"/>
            <a:ext cx="9514060" cy="6386313"/>
          </a:xfrm>
          <a:custGeom>
            <a:avLst/>
            <a:gdLst/>
            <a:ahLst/>
            <a:cxnLst/>
            <a:rect r="r" b="b" t="t" l="l"/>
            <a:pathLst>
              <a:path h="6386313" w="9514060">
                <a:moveTo>
                  <a:pt x="0" y="0"/>
                </a:moveTo>
                <a:lnTo>
                  <a:pt x="9514061" y="0"/>
                </a:lnTo>
                <a:lnTo>
                  <a:pt x="9514061" y="6386313"/>
                </a:lnTo>
                <a:lnTo>
                  <a:pt x="0" y="6386313"/>
                </a:lnTo>
                <a:lnTo>
                  <a:pt x="0" y="0"/>
                </a:lnTo>
                <a:close/>
              </a:path>
            </a:pathLst>
          </a:custGeom>
          <a:blipFill>
            <a:blip r:embed="rId3"/>
            <a:stretch>
              <a:fillRect l="0" t="0" r="0" b="0"/>
            </a:stretch>
          </a:blipFill>
        </p:spPr>
      </p:sp>
      <p:sp>
        <p:nvSpPr>
          <p:cNvPr name="TextBox 5" id="5"/>
          <p:cNvSpPr txBox="true"/>
          <p:nvPr/>
        </p:nvSpPr>
        <p:spPr>
          <a:xfrm rot="0">
            <a:off x="2306640" y="2889921"/>
            <a:ext cx="10914444"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Measures the statistical association between two continuous variable</a:t>
            </a:r>
          </a:p>
        </p:txBody>
      </p:sp>
      <p:sp>
        <p:nvSpPr>
          <p:cNvPr name="TextBox 6" id="6"/>
          <p:cNvSpPr txBox="true"/>
          <p:nvPr/>
        </p:nvSpPr>
        <p:spPr>
          <a:xfrm rot="0">
            <a:off x="2238056" y="1019175"/>
            <a:ext cx="1327802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REGRESSION BY USING PEARSON CORRELATION COEFFICIENT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0" y="-258101"/>
            <a:ext cx="18379261" cy="10545101"/>
          </a:xfrm>
          <a:custGeom>
            <a:avLst/>
            <a:gdLst/>
            <a:ahLst/>
            <a:cxnLst/>
            <a:rect r="r" b="b" t="t" l="l"/>
            <a:pathLst>
              <a:path h="10545101" w="18379261">
                <a:moveTo>
                  <a:pt x="0" y="0"/>
                </a:moveTo>
                <a:lnTo>
                  <a:pt x="18379261" y="0"/>
                </a:lnTo>
                <a:lnTo>
                  <a:pt x="18379261" y="10545101"/>
                </a:lnTo>
                <a:lnTo>
                  <a:pt x="0" y="10545101"/>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sp>
        <p:nvSpPr>
          <p:cNvPr name="Freeform 3" id="3"/>
          <p:cNvSpPr/>
          <p:nvPr/>
        </p:nvSpPr>
        <p:spPr>
          <a:xfrm flipH="false" flipV="false" rot="0">
            <a:off x="1028700" y="2062710"/>
            <a:ext cx="9657858" cy="4192783"/>
          </a:xfrm>
          <a:custGeom>
            <a:avLst/>
            <a:gdLst/>
            <a:ahLst/>
            <a:cxnLst/>
            <a:rect r="r" b="b" t="t" l="l"/>
            <a:pathLst>
              <a:path h="4192783" w="9657858">
                <a:moveTo>
                  <a:pt x="0" y="0"/>
                </a:moveTo>
                <a:lnTo>
                  <a:pt x="9657858" y="0"/>
                </a:lnTo>
                <a:lnTo>
                  <a:pt x="9657858" y="4192782"/>
                </a:lnTo>
                <a:lnTo>
                  <a:pt x="0" y="4192782"/>
                </a:lnTo>
                <a:lnTo>
                  <a:pt x="0" y="0"/>
                </a:lnTo>
                <a:close/>
              </a:path>
            </a:pathLst>
          </a:custGeom>
          <a:blipFill>
            <a:blip r:embed="rId3"/>
            <a:stretch>
              <a:fillRect l="0" t="0" r="0" b="0"/>
            </a:stretch>
          </a:blipFill>
        </p:spPr>
      </p:sp>
      <p:sp>
        <p:nvSpPr>
          <p:cNvPr name="Freeform 4" id="4"/>
          <p:cNvSpPr/>
          <p:nvPr/>
        </p:nvSpPr>
        <p:spPr>
          <a:xfrm flipH="false" flipV="false" rot="0">
            <a:off x="1028700" y="6575860"/>
            <a:ext cx="9295410" cy="3477875"/>
          </a:xfrm>
          <a:custGeom>
            <a:avLst/>
            <a:gdLst/>
            <a:ahLst/>
            <a:cxnLst/>
            <a:rect r="r" b="b" t="t" l="l"/>
            <a:pathLst>
              <a:path h="3477875" w="9295410">
                <a:moveTo>
                  <a:pt x="0" y="0"/>
                </a:moveTo>
                <a:lnTo>
                  <a:pt x="9295410" y="0"/>
                </a:lnTo>
                <a:lnTo>
                  <a:pt x="9295410" y="3477875"/>
                </a:lnTo>
                <a:lnTo>
                  <a:pt x="0" y="3477875"/>
                </a:lnTo>
                <a:lnTo>
                  <a:pt x="0" y="0"/>
                </a:lnTo>
                <a:close/>
              </a:path>
            </a:pathLst>
          </a:custGeom>
          <a:blipFill>
            <a:blip r:embed="rId4"/>
            <a:stretch>
              <a:fillRect l="0" t="0" r="0" b="0"/>
            </a:stretch>
          </a:blipFill>
        </p:spPr>
      </p:sp>
      <p:sp>
        <p:nvSpPr>
          <p:cNvPr name="TextBox 5" id="5"/>
          <p:cNvSpPr txBox="true"/>
          <p:nvPr/>
        </p:nvSpPr>
        <p:spPr>
          <a:xfrm rot="0">
            <a:off x="3942250" y="732618"/>
            <a:ext cx="10963337"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LINEAR REGRESSION EQUATION</a:t>
            </a:r>
          </a:p>
        </p:txBody>
      </p:sp>
      <p:sp>
        <p:nvSpPr>
          <p:cNvPr name="TextBox 6" id="6"/>
          <p:cNvSpPr txBox="true"/>
          <p:nvPr/>
        </p:nvSpPr>
        <p:spPr>
          <a:xfrm rot="0">
            <a:off x="10686558" y="7247458"/>
            <a:ext cx="6907804" cy="1067339"/>
          </a:xfrm>
          <a:prstGeom prst="rect">
            <a:avLst/>
          </a:prstGeom>
        </p:spPr>
        <p:txBody>
          <a:bodyPr anchor="t" rtlCol="false" tIns="0" lIns="0" bIns="0" rIns="0">
            <a:spAutoFit/>
          </a:bodyPr>
          <a:lstStyle/>
          <a:p>
            <a:pPr algn="l">
              <a:lnSpc>
                <a:spcPts val="2825"/>
              </a:lnSpc>
            </a:pPr>
            <a:r>
              <a:rPr lang="en-US" sz="2018">
                <a:solidFill>
                  <a:srgbClr val="E5E1DA"/>
                </a:solidFill>
                <a:latin typeface="Lato"/>
                <a:ea typeface="Lato"/>
                <a:cs typeface="Lato"/>
                <a:sym typeface="Lato"/>
              </a:rPr>
              <a:t>M -----------&gt; Slope </a:t>
            </a:r>
          </a:p>
          <a:p>
            <a:pPr algn="l">
              <a:lnSpc>
                <a:spcPts val="2825"/>
              </a:lnSpc>
            </a:pPr>
            <a:r>
              <a:rPr lang="en-US" sz="2018">
                <a:solidFill>
                  <a:srgbClr val="E5E1DA"/>
                </a:solidFill>
                <a:latin typeface="Lato"/>
                <a:ea typeface="Lato"/>
                <a:cs typeface="Lato"/>
                <a:sym typeface="Lato"/>
              </a:rPr>
              <a:t>X --------------&gt; Feature </a:t>
            </a:r>
          </a:p>
          <a:p>
            <a:pPr algn="l">
              <a:lnSpc>
                <a:spcPts val="2825"/>
              </a:lnSpc>
              <a:spcBef>
                <a:spcPct val="0"/>
              </a:spcBef>
            </a:pPr>
            <a:r>
              <a:rPr lang="en-US" sz="2018">
                <a:solidFill>
                  <a:srgbClr val="E5E1DA"/>
                </a:solidFill>
                <a:latin typeface="Lato"/>
                <a:ea typeface="Lato"/>
                <a:cs typeface="Lato"/>
                <a:sym typeface="Lato"/>
              </a:rPr>
              <a:t>B -------------------&gt; y_intercept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27238" y="2337965"/>
            <a:ext cx="11318001" cy="4971813"/>
          </a:xfrm>
          <a:prstGeom prst="rect">
            <a:avLst/>
          </a:prstGeom>
        </p:spPr>
        <p:txBody>
          <a:bodyPr anchor="t" rtlCol="false" tIns="0" lIns="0" bIns="0" rIns="0">
            <a:spAutoFit/>
          </a:bodyPr>
          <a:lstStyle/>
          <a:p>
            <a:pPr algn="l">
              <a:lnSpc>
                <a:spcPts val="12689"/>
              </a:lnSpc>
            </a:pPr>
            <a:r>
              <a:rPr lang="en-US" sz="11536" b="true">
                <a:solidFill>
                  <a:srgbClr val="FBF9F1"/>
                </a:solidFill>
                <a:latin typeface="Poppins Bold"/>
                <a:ea typeface="Poppins Bold"/>
                <a:cs typeface="Poppins Bold"/>
                <a:sym typeface="Poppins Bold"/>
              </a:rPr>
              <a:t>PEARSON CORRELATION COEFFICIENT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30250" y="586285"/>
            <a:ext cx="6049874" cy="9068676"/>
          </a:xfrm>
          <a:custGeom>
            <a:avLst/>
            <a:gdLst/>
            <a:ahLst/>
            <a:cxnLst/>
            <a:rect r="r" b="b" t="t" l="l"/>
            <a:pathLst>
              <a:path h="9068676" w="6049874">
                <a:moveTo>
                  <a:pt x="0" y="0"/>
                </a:moveTo>
                <a:lnTo>
                  <a:pt x="6049874" y="0"/>
                </a:lnTo>
                <a:lnTo>
                  <a:pt x="6049874" y="9068676"/>
                </a:lnTo>
                <a:lnTo>
                  <a:pt x="0" y="9068676"/>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DAGXzenmbN8</dc:identifier>
  <dcterms:modified xsi:type="dcterms:W3CDTF">2011-08-01T06:04:30Z</dcterms:modified>
  <cp:revision>1</cp:revision>
  <dc:title>MSP AI Workshop  Session 1 &amp; 2</dc:title>
</cp:coreProperties>
</file>